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3D2E32"/>
    <a:srgbClr val="81776F"/>
    <a:srgbClr val="81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76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20851" y="-11071"/>
            <a:ext cx="9164801" cy="1188000"/>
          </a:xfrm>
          <a:prstGeom prst="rect">
            <a:avLst/>
          </a:prstGeom>
          <a:solidFill>
            <a:schemeClr val="bg1"/>
          </a:solidFill>
          <a:ln>
            <a:solidFill>
              <a:srgbClr val="861D3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8100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6436" y1="3226" x2="96984" y2="92556"/>
                        <a14:foregroundMark x1="78547" y1="96030" x2="87800" y2="69727"/>
                        <a14:foregroundMark x1="85195" y1="54591" x2="92666" y2="5707"/>
                        <a14:foregroundMark x1="85195" y1="36973" x2="81700" y2="1489"/>
                        <a14:foregroundMark x1="77999" y1="9926" x2="80603" y2="14144"/>
                        <a14:foregroundMark x1="88348" y1="91811" x2="92940" y2="93300"/>
                        <a14:foregroundMark x1="68746" y1="96030" x2="73064" y2="91811"/>
                        <a14:foregroundMark x1="65319" y1="96774" x2="70185" y2="94293"/>
                        <a14:foregroundMark x1="72241" y1="85856" x2="75394" y2="79901"/>
                        <a14:foregroundMark x1="75668" y1="42680" x2="77108" y2="56328"/>
                        <a14:foregroundMark x1="76217" y1="69727" x2="77999" y2="55335"/>
                        <a14:foregroundMark x1="81151" y1="22581" x2="80877" y2="5707"/>
                        <a14:foregroundMark x1="86675" y1="62976" x2="90330" y2="46021"/>
                        <a14:backgroundMark x1="6237" y1="5707" x2="73338" y2="4715"/>
                        <a14:backgroundMark x1="14325" y1="23325" x2="61275" y2="26799"/>
                        <a14:backgroundMark x1="13434" y1="48635" x2="33859" y2="47891"/>
                        <a14:backgroundMark x1="11995" y1="77419" x2="64702" y2="78164"/>
                        <a14:backgroundMark x1="65045" y1="64764" x2="74229" y2="62283"/>
                        <a14:backgroundMark x1="65045" y1="82382" x2="70459" y2="71464"/>
                        <a14:backgroundMark x1="71899" y1="38462" x2="82317" y2="14144"/>
                        <a14:backgroundMark x1="73338" y1="69727" x2="76559" y2="61290"/>
                        <a14:backgroundMark x1="67032" y1="87593" x2="71350" y2="7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1" y="-27385"/>
            <a:ext cx="3525695" cy="120431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0984"/>
            <a:ext cx="8635561" cy="1944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941" y="-27384"/>
            <a:ext cx="5665057" cy="12078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366824" y="144558"/>
            <a:ext cx="5357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INFORME DE LA EVALUACIÓN ESPECÍFICA DE DESEMPEÑO 2019 </a:t>
            </a:r>
          </a:p>
        </p:txBody>
      </p:sp>
      <p:sp>
        <p:nvSpPr>
          <p:cNvPr id="28" name="27 CuadroTexto"/>
          <p:cNvSpPr txBox="1"/>
          <p:nvPr userDrawn="1"/>
        </p:nvSpPr>
        <p:spPr>
          <a:xfrm>
            <a:off x="8309954" y="6669360"/>
            <a:ext cx="82946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3D2E32"/>
              </a:solidFill>
            </a:endParaRPr>
          </a:p>
        </p:txBody>
      </p:sp>
      <p:sp>
        <p:nvSpPr>
          <p:cNvPr id="29" name="28 Marcador de título"/>
          <p:cNvSpPr>
            <a:spLocks noGrp="1"/>
          </p:cNvSpPr>
          <p:nvPr>
            <p:ph type="title"/>
          </p:nvPr>
        </p:nvSpPr>
        <p:spPr>
          <a:xfrm>
            <a:off x="3836992" y="775737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8" y="123540"/>
            <a:ext cx="2182974" cy="7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rgbClr val="3D2E3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tserrat Light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14446"/>
              </p:ext>
            </p:extLst>
          </p:nvPr>
        </p:nvGraphicFramePr>
        <p:xfrm>
          <a:off x="755576" y="1700808"/>
          <a:ext cx="8136904" cy="37444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programa tiene como objetivo contribuir a la seguridad alimentaria de la población atendida mediante la implementación de programas alimentarios, con criterios de calidad nutricia, acompañados de acciones de orientación alimentaria y producción de alimentos, mediante los siguientes instrumentos: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Incrementar el número de apoyos alimentarios (distribución y entrega de despensas alimentarias)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contribuir a la seguridad alimentaria de la población en condiciones de riesgo y vulnerabilidad, mediante la entrega de apoyo alimentario diseñado bajo criterios de calidad nutricia, acompañados de acciones de orientación alimentaria, aseguramiento de la calidad y producción de alimentos.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Incrementar los desayunos escolares (desayunos escolares fríos y calientes)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contribuir a la seguridad alimentaria de la población escolar, sujeta de asistencia social, mediante la entrega de desayunos fríos y/o calientes, diseñados con base en los criterios de calidad nutricia y acompañados de acciones de orientación alimentaria, aseguramiento de la calidad y producción de alimentos.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Acciones de orientación alimentaria (nutrición y orientación alimentaria)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brindar opciones prácticas en la selección, preparación y consumo de alimentos a través de acciones formativas y participativas con perspectiva familiar y comunitaria, de género, regional y de apoyo a la seguridad alimentaria, para promover la integración de una alimentación correcta en los beneficiarios de los programas alimentarios.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programa va dirigido a niñas, niños, adolescentes, adultos, mujeres embarazadas, adultos mayores y personas con discapacidad, con el apoyo de despensas y desayunos escolares (fríos y calientes).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D1436D5C-D7F0-4236-9320-1DDA84BE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8" name="2 Pentágono">
            <a:extLst>
              <a:ext uri="{FF2B5EF4-FFF2-40B4-BE49-F238E27FC236}">
                <a16:creationId xmlns:a16="http://schemas.microsoft.com/office/drawing/2014/main" xmlns="" id="{5F4D898A-1D49-4862-B393-D8F7D65B3861}"/>
              </a:ext>
            </a:extLst>
          </p:cNvPr>
          <p:cNvSpPr/>
          <p:nvPr/>
        </p:nvSpPr>
        <p:spPr>
          <a:xfrm rot="5400000">
            <a:off x="-2129326" y="3879176"/>
            <a:ext cx="4896336" cy="396000"/>
          </a:xfrm>
          <a:prstGeom prst="homePlat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BD95FFDF-CE65-4CC7-86A1-12A0E971A56C}"/>
              </a:ext>
            </a:extLst>
          </p:cNvPr>
          <p:cNvSpPr txBox="1"/>
          <p:nvPr/>
        </p:nvSpPr>
        <p:spPr>
          <a:xfrm rot="16200000">
            <a:off x="-881197" y="3756766"/>
            <a:ext cx="23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Descripción del Programa</a:t>
            </a:r>
          </a:p>
        </p:txBody>
      </p:sp>
      <p:sp>
        <p:nvSpPr>
          <p:cNvPr id="13" name="4 Elipse">
            <a:extLst>
              <a:ext uri="{FF2B5EF4-FFF2-40B4-BE49-F238E27FC236}">
                <a16:creationId xmlns:a16="http://schemas.microsoft.com/office/drawing/2014/main" xmlns="" id="{A3EF9052-8316-4E5F-AF1F-DCF8A684A182}"/>
              </a:ext>
            </a:extLst>
          </p:cNvPr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1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30909"/>
              </p:ext>
            </p:extLst>
          </p:nvPr>
        </p:nvGraphicFramePr>
        <p:xfrm>
          <a:off x="827584" y="2060808"/>
          <a:ext cx="4156471" cy="45004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56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004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En 2019 el programa ha mantenido la cobertura al 100% de la población en el Estado con carencia por acceso de alimentación.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atendió el 100% de las personas con carencia por acceso a la alimentación cuyo padrón es de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139,580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personas lo cual representa un incremento de 100 personas con respecto al año 2018 (139,480), además de atender a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116,793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personas que se conforman por pescadores, indígenas y afectados por desastres naturales, para un total de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256,373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personas atendidas una diferencia de 1,362 personas menos que en 2018 (257,735).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cumplió con la entrega del 100% de las despensas a las  139,580 personas con carencia por acceso a la alimentación. Y de igual forma se capacitaron el 100% de las localidades programadas, en materia de orientación alimentaria.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6 Cheurón"/>
          <p:cNvSpPr/>
          <p:nvPr/>
        </p:nvSpPr>
        <p:spPr>
          <a:xfrm>
            <a:off x="703002" y="1556792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resultados del Programa y cómo los mide?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98" y="2096800"/>
            <a:ext cx="3118041" cy="37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xmlns="" id="{CB6C57FC-F74B-4833-9960-C861F76E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10" name="9 Cheurón"/>
          <p:cNvSpPr/>
          <p:nvPr/>
        </p:nvSpPr>
        <p:spPr>
          <a:xfrm rot="5400000">
            <a:off x="-2242635" y="3765868"/>
            <a:ext cx="5122952" cy="396000"/>
          </a:xfrm>
          <a:prstGeom prst="chevr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-221218" y="35425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Resultados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5496" y="1268824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7" name="6 Cheurón"/>
          <p:cNvSpPr/>
          <p:nvPr/>
        </p:nvSpPr>
        <p:spPr>
          <a:xfrm>
            <a:off x="703002" y="1268760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Población Objetivo: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496" y="1628800"/>
            <a:ext cx="8371506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MX" sz="1000" dirty="0">
                <a:latin typeface="Montserrat Light" pitchFamily="50" charset="0"/>
              </a:rPr>
              <a:t>Se atiende a las personas de conformidad a los Programas Alimentarios en los 18 Municipios del Estado, como son: Menores de 5 años en riesgo no escolarizados; Niños y Niñas entre 6 y 11 meses, Grupos de Riesgo; Sujetos de asistencia social preferentemente, Niñas, Niños, Adolescentes, Mujeres embarazadas, Mujeres en periodo de lactancia; Adultos Mayores; Personas que han sido afectadas por algún fenómeno natural destructivo; así como a Niñas, Niños y Adolescentes en condiciones de Riesgo y Vulnerabilidad que asisten a Planteles Oficiales del Sistema Educativo Nacional ubicados en zonas indígenas, rurales y urbano marginadas preferentemente.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15655"/>
              </p:ext>
            </p:extLst>
          </p:nvPr>
        </p:nvGraphicFramePr>
        <p:xfrm>
          <a:off x="6025798" y="2708920"/>
          <a:ext cx="2935298" cy="34848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35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672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Análisis  de la Cobertura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32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En el año 2019 se incrementó el padrón de personas que son beneficiadas, cabe señalar que las 256,373 personas beneficiadas incluyen beneficiados por desastres naturales, comunidades indígenas y pescadores, estos dos grupos presentaron un incremento en el apoyo, así como el apoyo de fruta fresca a las niñas y niños que acuden a los planteles oficiales del sistema educativo nacional.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Se da prioridad de atención a los municipios de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alta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y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muy alta marginación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. Las limitaciones que se encuentran en la cobertura se deben a la situación geográfica en el Estado, aunado a la carencia presupuestal de los municipios para la entrega de los apoyos a las comunidades.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21785"/>
              </p:ext>
            </p:extLst>
          </p:nvPr>
        </p:nvGraphicFramePr>
        <p:xfrm>
          <a:off x="703002" y="2708920"/>
          <a:ext cx="2304256" cy="38396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6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Cobertura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Municipios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Localidades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1,481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Hombres atendidos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66,657</a:t>
                      </a:r>
                      <a:endParaRPr lang="es-MX" sz="900" b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Mujeres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72,923</a:t>
                      </a: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176">
                <a:tc>
                  <a:txBody>
                    <a:bodyPr/>
                    <a:lstStyle/>
                    <a:p>
                      <a:pPr algn="l"/>
                      <a:r>
                        <a:rPr lang="es-MX" sz="9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Total Personas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139,580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Cuantificación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Poblaciones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just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Unidad de Medida 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       PA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Personas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i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Valor año 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(</a:t>
                      </a:r>
                      <a:r>
                        <a:rPr lang="es-MX" sz="900" b="1" i="1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2019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)</a:t>
                      </a:r>
                      <a:endParaRPr lang="es-MX" sz="900" b="1" i="0" dirty="0">
                        <a:solidFill>
                          <a:srgbClr val="3D2E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Potencial (</a:t>
                      </a:r>
                      <a:r>
                        <a:rPr lang="es-MX" sz="900" b="0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PP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  <a:r>
                        <a:rPr lang="es-MX" sz="900" b="0" baseline="3000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/</a:t>
                      </a: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686,200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139,580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PA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256,373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/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183%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829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baseline="3000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</a:t>
                      </a:r>
                      <a:r>
                        <a:rPr lang="es-MX" sz="8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/ Cifras del CONEVAL al año 2015.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059832" y="2726944"/>
            <a:ext cx="2880000" cy="198000"/>
          </a:xfrm>
          <a:prstGeom prst="rect">
            <a:avLst/>
          </a:prstGeom>
          <a:solidFill>
            <a:srgbClr val="3D2E32"/>
          </a:solidFill>
        </p:spPr>
        <p:txBody>
          <a:bodyPr wrap="none" rtlCol="0">
            <a:no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 Cobertura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37" y="3069627"/>
            <a:ext cx="2736000" cy="276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Pentágono"/>
          <p:cNvSpPr/>
          <p:nvPr/>
        </p:nvSpPr>
        <p:spPr>
          <a:xfrm rot="5400000">
            <a:off x="-2160620" y="3915236"/>
            <a:ext cx="4968232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156348" y="3698336"/>
            <a:ext cx="95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Cobertura</a:t>
            </a:r>
          </a:p>
        </p:txBody>
      </p:sp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25074"/>
              </p:ext>
            </p:extLst>
          </p:nvPr>
        </p:nvGraphicFramePr>
        <p:xfrm>
          <a:off x="5004048" y="2852936"/>
          <a:ext cx="3655378" cy="381642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55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Presupuesto del Ejercicio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3721">
                <a:tc>
                  <a:txBody>
                    <a:bodyPr/>
                    <a:lstStyle/>
                    <a:p>
                      <a:pPr algn="ctr"/>
                      <a:endParaRPr lang="es-MX" sz="1000" b="1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7 Cheurón"/>
          <p:cNvSpPr/>
          <p:nvPr/>
        </p:nvSpPr>
        <p:spPr>
          <a:xfrm>
            <a:off x="703002" y="1376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Sector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3002" y="1844824"/>
            <a:ext cx="82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latin typeface="Montserrat Light" pitchFamily="50" charset="0"/>
              </a:rPr>
              <a:t>El programa contribuye al indicador sectorial </a:t>
            </a:r>
            <a:r>
              <a:rPr lang="es-MX" sz="1000" i="1" dirty="0">
                <a:latin typeface="Montserrat Light" pitchFamily="50" charset="0"/>
              </a:rPr>
              <a:t>Fortalecimiento a Familias en Desventaja</a:t>
            </a:r>
            <a:r>
              <a:rPr lang="es-MX" sz="1000" dirty="0">
                <a:latin typeface="Montserrat Light" pitchFamily="50" charset="0"/>
              </a:rPr>
              <a:t>, mediante el apoyo al 23% (meta anual) de las personas identificadas con carencia alimentaria en el Estado, con la entrega de despensas alimentarios y de desayunos fríos y/o calientes. </a:t>
            </a:r>
          </a:p>
          <a:p>
            <a:pPr algn="just"/>
            <a:endParaRPr lang="es-MX" sz="1000" dirty="0">
              <a:latin typeface="Montserrat Light" pitchFamily="50" charset="0"/>
            </a:endParaRPr>
          </a:p>
          <a:p>
            <a:pPr algn="just"/>
            <a:r>
              <a:rPr lang="es-MX" sz="1000" dirty="0">
                <a:latin typeface="Montserrat Light" pitchFamily="50" charset="0"/>
              </a:rPr>
              <a:t>En el 2019 se alcanzó el 37.3% beneficiando a 256,373 personas con lo cual se cumplió la meta anual programada.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6985"/>
            <a:ext cx="4015419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827585" y="2876932"/>
            <a:ext cx="4015418" cy="246221"/>
          </a:xfrm>
          <a:prstGeom prst="rect">
            <a:avLst/>
          </a:prstGeom>
          <a:solidFill>
            <a:srgbClr val="3D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del Sector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56387"/>
              </p:ext>
            </p:extLst>
          </p:nvPr>
        </p:nvGraphicFramePr>
        <p:xfrm>
          <a:off x="5004048" y="3215545"/>
          <a:ext cx="3672408" cy="15787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$ 170,283,323.44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$ 189,625,155.08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$ 217,859,344.82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$ 242,537,912.38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</a:t>
                      </a:r>
                      <a:r>
                        <a:rPr lang="es-MX" sz="800" kern="1200" dirty="0" smtClean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267,630,348.60</a:t>
                      </a:r>
                      <a:endParaRPr lang="es-MX" sz="800" kern="120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1 Título">
            <a:extLst>
              <a:ext uri="{FF2B5EF4-FFF2-40B4-BE49-F238E27FC236}">
                <a16:creationId xmlns:a16="http://schemas.microsoft.com/office/drawing/2014/main" xmlns="" id="{80CA2B50-0AB6-42B7-AA22-75F9E9BA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13" name="12 Pentágono"/>
          <p:cNvSpPr/>
          <p:nvPr/>
        </p:nvSpPr>
        <p:spPr>
          <a:xfrm rot="5400000">
            <a:off x="-2140514" y="3863334"/>
            <a:ext cx="4928020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16597" y="3526471"/>
            <a:ext cx="6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65293"/>
              </p:ext>
            </p:extLst>
          </p:nvPr>
        </p:nvGraphicFramePr>
        <p:xfrm>
          <a:off x="755577" y="1484784"/>
          <a:ext cx="8208912" cy="47360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83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Fortalezas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Debilidades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5981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Los productos de las despensas y desayunos escolares en sus dos modalidades cumplen con los criterios de calidad nutricia.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programa cuenta con un Sistema de Información y Seguimiento de los beneficiarios mensuales (Padrón).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Hay una buena comunicación con los SMDIF, Planteles Escolares y Empresas Agrícolas.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procedimientos para cada uno de los programas.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La entrega de apoyos a las comunidades se ve limitada, por la situación geográfica del Estado, lo cual limita la cobertura del programa aunado a la carencia presupuestal de los Municipios, para la entrega de los apoyos.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5981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Aprovechar las recomendaciones que realiza DIF Nacional, en base a los Lineamientos de la Estrategia Integral de Asistencia Social Alimentaria (EIASA) mismos que son emitidos cada año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Buscar los mecanismos para que los Sistema Municipales DIF apoyen a las localidades de Alta y Muy Alta Marginación con los programas alimentarios.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Mantener actualizado y en caso de ser posible incrementar el padrón de beneficiarios.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Posible incumplimiento de la metas propuestas debido a la falta de entrega de apoyos en algunas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comunidades por su ubicación geográfica, así como la carencia </a:t>
                      </a: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presupuestal de los Municipios, para la entrega de los apoyos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.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154FFF0B-8CC4-49AB-84F4-23E6244F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9" name="8 Pentágono"/>
          <p:cNvSpPr/>
          <p:nvPr/>
        </p:nvSpPr>
        <p:spPr>
          <a:xfrm rot="5400000">
            <a:off x="-2212522" y="3935342"/>
            <a:ext cx="507203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539666" y="3505597"/>
            <a:ext cx="17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Análisis FODA</a:t>
            </a:r>
          </a:p>
        </p:txBody>
      </p:sp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72414"/>
              </p:ext>
            </p:extLst>
          </p:nvPr>
        </p:nvGraphicFramePr>
        <p:xfrm>
          <a:off x="755577" y="1628800"/>
          <a:ext cx="8064895" cy="18829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82968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Mejorar los mecanismos de supervisión y seguimiento de los Programas Alimentarios del SEDIF con los SMDIF, con el objeto de brindar una mejor atención.     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Incrementar la capacitación al personal que atiende los programas alimentarios en los SMDIF para mejorar la eficiencia en los mismos.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Ofrecer más capacitaciones de Orientación Alimentaria al personal de nutrición de los SMDIF. 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46663"/>
              </p:ext>
            </p:extLst>
          </p:nvPr>
        </p:nvGraphicFramePr>
        <p:xfrm>
          <a:off x="755575" y="4055328"/>
          <a:ext cx="8064897" cy="1965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59815"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El programa cubre sus metas y avances de manera ascendente con lo proyectado en el año 2019.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Incremento en dotación de fruta fresca a las niñas y niños que acuden a los planteles escolares del sistema educativo nacional.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Monitoreo a través de base de datos a los SMDIF. </a:t>
                      </a:r>
                      <a:endParaRPr lang="es-MX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50" b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1 Título">
            <a:extLst>
              <a:ext uri="{FF2B5EF4-FFF2-40B4-BE49-F238E27FC236}">
                <a16:creationId xmlns:a16="http://schemas.microsoft.com/office/drawing/2014/main" xmlns="" id="{58849892-F22F-44BA-8126-7E67CF58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grpSp>
        <p:nvGrpSpPr>
          <p:cNvPr id="16" name="Grupo 1">
            <a:extLst>
              <a:ext uri="{FF2B5EF4-FFF2-40B4-BE49-F238E27FC236}">
                <a16:creationId xmlns:a16="http://schemas.microsoft.com/office/drawing/2014/main" xmlns="" id="{4BC6317A-98E6-4D59-979D-DBAEC6109308}"/>
              </a:ext>
            </a:extLst>
          </p:cNvPr>
          <p:cNvGrpSpPr/>
          <p:nvPr/>
        </p:nvGrpSpPr>
        <p:grpSpPr>
          <a:xfrm>
            <a:off x="107505" y="3973588"/>
            <a:ext cx="461665" cy="2700001"/>
            <a:chOff x="107505" y="3973588"/>
            <a:chExt cx="461665" cy="4928020"/>
          </a:xfrm>
        </p:grpSpPr>
        <p:sp>
          <p:nvSpPr>
            <p:cNvPr id="18" name="3 Pentágono">
              <a:extLst>
                <a:ext uri="{FF2B5EF4-FFF2-40B4-BE49-F238E27FC236}">
                  <a16:creationId xmlns:a16="http://schemas.microsoft.com/office/drawing/2014/main" xmlns="" id="{73E91687-1400-44FC-9111-1C84C052AB4D}"/>
                </a:ext>
              </a:extLst>
            </p:cNvPr>
            <p:cNvSpPr/>
            <p:nvPr/>
          </p:nvSpPr>
          <p:spPr>
            <a:xfrm rot="5400000">
              <a:off x="-2140514" y="6239598"/>
              <a:ext cx="4928020" cy="396000"/>
            </a:xfrm>
            <a:prstGeom prst="homePlat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3D2E3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endParaRPr>
            </a:p>
          </p:txBody>
        </p:sp>
        <p:sp>
          <p:nvSpPr>
            <p:cNvPr id="19" name="5 CuadroTexto">
              <a:extLst>
                <a:ext uri="{FF2B5EF4-FFF2-40B4-BE49-F238E27FC236}">
                  <a16:creationId xmlns:a16="http://schemas.microsoft.com/office/drawing/2014/main" xmlns="" id="{D5A947AB-4271-4255-A305-0E4AA00D874C}"/>
                </a:ext>
              </a:extLst>
            </p:cNvPr>
            <p:cNvSpPr txBox="1"/>
            <p:nvPr/>
          </p:nvSpPr>
          <p:spPr>
            <a:xfrm rot="16200000">
              <a:off x="-1751787" y="6178647"/>
              <a:ext cx="4180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Acciones del Programa </a:t>
              </a:r>
            </a:p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en el Ejercicio Fiscal actual</a:t>
              </a:r>
            </a:p>
          </p:txBody>
        </p:sp>
      </p:grpSp>
      <p:sp>
        <p:nvSpPr>
          <p:cNvPr id="20" name="19 Pentágono"/>
          <p:cNvSpPr/>
          <p:nvPr/>
        </p:nvSpPr>
        <p:spPr>
          <a:xfrm rot="5400000">
            <a:off x="-664350" y="2387170"/>
            <a:ext cx="1975692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-497652" y="2455471"/>
            <a:ext cx="164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Recomendaciones</a:t>
            </a:r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xmlns="" id="{86EFDE5D-2D09-4048-B494-CE66419CD8F8}"/>
              </a:ext>
            </a:extLst>
          </p:cNvPr>
          <p:cNvSpPr/>
          <p:nvPr/>
        </p:nvSpPr>
        <p:spPr>
          <a:xfrm>
            <a:off x="35496" y="36450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13330947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1560</TotalTime>
  <Words>1231</Words>
  <Application>Microsoft Office PowerPoint</Application>
  <PresentationFormat>Presentación en pantalla (4:3)</PresentationFormat>
  <Paragraphs>124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INFORME. 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Asistencia Alimentaria (Despensas y Desayunos Escolares)</dc:title>
  <cp:lastModifiedBy>CLSinaloa</cp:lastModifiedBy>
  <cp:revision>37</cp:revision>
  <dcterms:created xsi:type="dcterms:W3CDTF">2020-02-21T23:32:07Z</dcterms:created>
  <dcterms:modified xsi:type="dcterms:W3CDTF">2021-06-21T15:49:39Z</dcterms:modified>
</cp:coreProperties>
</file>